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Old Standard TT"/>
      <p:regular r:id="rId10"/>
      <p:bold r:id="rId11"/>
      <p: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OldStandardTT-bold.fntdata"/><Relationship Id="rId10" Type="http://schemas.openxmlformats.org/officeDocument/2006/relationships/font" Target="fonts/OldStandardTT-regular.fntdata"/><Relationship Id="rId12" Type="http://schemas.openxmlformats.org/officeDocument/2006/relationships/font" Target="fonts/OldStandardTT-italic.fnt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Overall timeline, not separated by destination.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sz="1400"/>
              <a:t>Oregon trail begins with government surveying expeditions between 1832 and 1834, published in 1838. Expeditions by missionaries like the Whitmans brought more attention to the territory. The Oregon trail declined significantly as railroads headed west or more compelling options (like California) emerged.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400"/>
              <a:t>Gold was first discovered at Sutter’s Mill in California on </a:t>
            </a:r>
            <a:r>
              <a:rPr lang="en" sz="1400">
                <a:solidFill>
                  <a:srgbClr val="252525"/>
                </a:solidFill>
                <a:highlight>
                  <a:srgbClr val="FFFFFF"/>
                </a:highlight>
              </a:rPr>
              <a:t>January 24, 1848 </a:t>
            </a:r>
            <a:r>
              <a:rPr lang="en" sz="1400"/>
              <a:t>by James Marshall.The following year saw the </a:t>
            </a:r>
            <a:br>
              <a:rPr lang="en" sz="1400"/>
            </a:br>
            <a:r>
              <a:rPr lang="en" sz="1400"/>
              <a:t>49ers pour across the plains towards California. </a:t>
            </a:r>
          </a:p>
          <a:p>
            <a:pPr lvl="0" rtl="0">
              <a:spcBef>
                <a:spcPts val="0"/>
              </a:spcBef>
              <a:buNone/>
            </a:pPr>
            <a:r>
              <a:t/>
            </a:r>
            <a:endParaRPr sz="1400"/>
          </a:p>
          <a:p>
            <a:pPr lvl="0">
              <a:spcBef>
                <a:spcPts val="0"/>
              </a:spcBef>
              <a:buNone/>
            </a:pPr>
            <a:r>
              <a:rPr lang="en" sz="1400"/>
              <a:t>Travel shifted as fields played out in California and gold and silver were found in other places like Colorado, Arizona, Montana, South Dakota . .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sz="1400"/>
              <a:t>The Mormon migration began in 1846-47 two years after Joseph Smith and his brother were killed in Carthage, Missouri. Previously they had been run out of Missouri in 1838. Why would the Mormon group choose the Salt Lake Valley to settle?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7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11" name="Shape 11"/>
          <p:cNvCxnSpPr/>
          <p:nvPr/>
        </p:nvCxnSpPr>
        <p:spPr>
          <a:xfrm>
            <a:off x="641934" y="3597500"/>
            <a:ext cx="390299"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p:txBody>
      </p:sp>
      <p:sp>
        <p:nvSpPr>
          <p:cNvPr id="13" name="Shape 13"/>
          <p:cNvSpPr txBox="1"/>
          <p:nvPr>
            <p:ph idx="1" type="subTitle"/>
          </p:nvPr>
        </p:nvSpPr>
        <p:spPr>
          <a:xfrm>
            <a:off x="512700" y="3840639"/>
            <a:ext cx="8118599" cy="787499"/>
          </a:xfrm>
          <a:prstGeom prst="rect">
            <a:avLst/>
          </a:prstGeom>
        </p:spPr>
        <p:txBody>
          <a:bodyPr anchorCtr="0" anchor="t" bIns="91425" lIns="91425" rIns="91425" tIns="91425"/>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039650"/>
            <a:ext cx="8520599" cy="2106299"/>
          </a:xfrm>
          <a:prstGeom prst="rect">
            <a:avLst/>
          </a:prstGeom>
        </p:spPr>
        <p:txBody>
          <a:bodyPr anchorCtr="0" anchor="b"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71600"/>
            <a:ext cx="8520599" cy="3397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p:txBody>
      </p:sp>
      <p:sp>
        <p:nvSpPr>
          <p:cNvPr id="38" name="Shape 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686399"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265500" y="1382350"/>
            <a:ext cx="4045199" cy="1333200"/>
          </a:xfrm>
          <a:prstGeom prst="rect">
            <a:avLst/>
          </a:prstGeom>
        </p:spPr>
        <p:txBody>
          <a:bodyPr anchorCtr="0" anchor="b" bIns="91425" lIns="91425" rIns="91425" tIns="91425"/>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p:txBody>
      </p:sp>
      <p:sp>
        <p:nvSpPr>
          <p:cNvPr id="43" name="Shape 43"/>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4" name="Shape 4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613200"/>
          </a:xfrm>
          <a:prstGeom prst="rect">
            <a:avLst/>
          </a:prstGeom>
          <a:noFill/>
          <a:ln>
            <a:noFill/>
          </a:ln>
        </p:spPr>
        <p:txBody>
          <a:bodyPr anchorCtr="0" anchor="t" bIns="91425" lIns="91425" rIns="91425" tIns="91425"/>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599" cy="3397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03.png"/><Relationship Id="rId4" Type="http://schemas.openxmlformats.org/officeDocument/2006/relationships/image" Target="../media/image07.png"/><Relationship Id="rId5" Type="http://schemas.openxmlformats.org/officeDocument/2006/relationships/image" Target="../media/image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03.png"/><Relationship Id="rId4" Type="http://schemas.openxmlformats.org/officeDocument/2006/relationships/image" Target="../media/image05.png"/><Relationship Id="rId5" Type="http://schemas.openxmlformats.org/officeDocument/2006/relationships/image" Target="../media/image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03.png"/><Relationship Id="rId4" Type="http://schemas.openxmlformats.org/officeDocument/2006/relationships/image" Target="../media/image01.png"/><Relationship Id="rId5" Type="http://schemas.openxmlformats.org/officeDocument/2006/relationships/image" Target="../media/image0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2700" y="1893300"/>
            <a:ext cx="8118599" cy="1522800"/>
          </a:xfrm>
          <a:prstGeom prst="rect">
            <a:avLst/>
          </a:prstGeom>
        </p:spPr>
        <p:txBody>
          <a:bodyPr anchorCtr="0" anchor="b" bIns="91425" lIns="91425" rIns="91425" tIns="91425">
            <a:noAutofit/>
          </a:bodyPr>
          <a:lstStyle/>
          <a:p>
            <a:pPr lvl="0">
              <a:spcBef>
                <a:spcPts val="0"/>
              </a:spcBef>
              <a:buNone/>
            </a:pPr>
            <a:r>
              <a:rPr lang="en"/>
              <a:t>Mini Lesson-5</a:t>
            </a:r>
          </a:p>
        </p:txBody>
      </p:sp>
      <p:sp>
        <p:nvSpPr>
          <p:cNvPr id="60" name="Shape 60"/>
          <p:cNvSpPr txBox="1"/>
          <p:nvPr>
            <p:ph idx="1" type="subTitle"/>
          </p:nvPr>
        </p:nvSpPr>
        <p:spPr>
          <a:xfrm>
            <a:off x="512700" y="3840639"/>
            <a:ext cx="8118599" cy="787499"/>
          </a:xfrm>
          <a:prstGeom prst="rect">
            <a:avLst/>
          </a:prstGeom>
        </p:spPr>
        <p:txBody>
          <a:bodyPr anchorCtr="0" anchor="t" bIns="91425" lIns="91425" rIns="91425" tIns="91425">
            <a:noAutofit/>
          </a:bodyPr>
          <a:lstStyle/>
          <a:p>
            <a:pPr lvl="0">
              <a:spcBef>
                <a:spcPts val="0"/>
              </a:spcBef>
              <a:buNone/>
            </a:pPr>
            <a:r>
              <a:rPr lang="en"/>
              <a:t>When did the trails begin and end?</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98325" y="664523"/>
            <a:ext cx="5999550" cy="40091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599" cy="613200"/>
          </a:xfrm>
          <a:prstGeom prst="rect">
            <a:avLst/>
          </a:prstGeom>
        </p:spPr>
        <p:txBody>
          <a:bodyPr anchorCtr="0" anchor="t" bIns="91425" lIns="91425" rIns="91425" tIns="91425">
            <a:noAutofit/>
          </a:bodyPr>
          <a:lstStyle/>
          <a:p>
            <a:pPr indent="0" lvl="0" marL="457200" algn="r">
              <a:spcBef>
                <a:spcPts val="0"/>
              </a:spcBef>
              <a:buNone/>
            </a:pPr>
            <a:r>
              <a:rPr lang="en"/>
              <a:t>Oregon Trail</a:t>
            </a:r>
          </a:p>
        </p:txBody>
      </p:sp>
      <p:pic>
        <p:nvPicPr>
          <p:cNvPr id="71" name="Shape 71"/>
          <p:cNvPicPr preferRelativeResize="0"/>
          <p:nvPr/>
        </p:nvPicPr>
        <p:blipFill>
          <a:blip r:embed="rId3">
            <a:alphaModFix/>
          </a:blip>
          <a:stretch>
            <a:fillRect/>
          </a:stretch>
        </p:blipFill>
        <p:spPr>
          <a:xfrm>
            <a:off x="126275" y="102350"/>
            <a:ext cx="4772750" cy="4881225"/>
          </a:xfrm>
          <a:prstGeom prst="rect">
            <a:avLst/>
          </a:prstGeom>
          <a:noFill/>
          <a:ln>
            <a:noFill/>
          </a:ln>
        </p:spPr>
      </p:pic>
      <p:pic>
        <p:nvPicPr>
          <p:cNvPr id="72" name="Shape 72"/>
          <p:cNvPicPr preferRelativeResize="0"/>
          <p:nvPr/>
        </p:nvPicPr>
        <p:blipFill>
          <a:blip r:embed="rId4">
            <a:alphaModFix/>
          </a:blip>
          <a:stretch>
            <a:fillRect/>
          </a:stretch>
        </p:blipFill>
        <p:spPr>
          <a:xfrm>
            <a:off x="3763625" y="891487"/>
            <a:ext cx="2323700" cy="2972049"/>
          </a:xfrm>
          <a:prstGeom prst="rect">
            <a:avLst/>
          </a:prstGeom>
          <a:noFill/>
          <a:ln>
            <a:noFill/>
          </a:ln>
        </p:spPr>
      </p:pic>
      <p:pic>
        <p:nvPicPr>
          <p:cNvPr id="73" name="Shape 73"/>
          <p:cNvPicPr preferRelativeResize="0"/>
          <p:nvPr/>
        </p:nvPicPr>
        <p:blipFill>
          <a:blip r:embed="rId5">
            <a:alphaModFix/>
          </a:blip>
          <a:stretch>
            <a:fillRect/>
          </a:stretch>
        </p:blipFill>
        <p:spPr>
          <a:xfrm>
            <a:off x="6331800" y="2207950"/>
            <a:ext cx="2486025" cy="1914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493150" y="205978"/>
            <a:ext cx="8229600" cy="857400"/>
          </a:xfrm>
          <a:prstGeom prst="rect">
            <a:avLst/>
          </a:prstGeom>
        </p:spPr>
        <p:txBody>
          <a:bodyPr anchorCtr="0" anchor="t" bIns="91425" lIns="91425" rIns="91425" tIns="91425">
            <a:noAutofit/>
          </a:bodyPr>
          <a:lstStyle/>
          <a:p>
            <a:pPr indent="0" lvl="0" marL="457200" rtl="0" algn="r">
              <a:spcBef>
                <a:spcPts val="0"/>
              </a:spcBef>
              <a:buNone/>
            </a:pPr>
            <a:r>
              <a:rPr lang="en"/>
              <a:t>California Trail</a:t>
            </a:r>
          </a:p>
        </p:txBody>
      </p:sp>
      <p:pic>
        <p:nvPicPr>
          <p:cNvPr id="79" name="Shape 79"/>
          <p:cNvPicPr preferRelativeResize="0"/>
          <p:nvPr/>
        </p:nvPicPr>
        <p:blipFill>
          <a:blip r:embed="rId3">
            <a:alphaModFix/>
          </a:blip>
          <a:stretch>
            <a:fillRect/>
          </a:stretch>
        </p:blipFill>
        <p:spPr>
          <a:xfrm>
            <a:off x="126275" y="102350"/>
            <a:ext cx="4772750" cy="4881225"/>
          </a:xfrm>
          <a:prstGeom prst="rect">
            <a:avLst/>
          </a:prstGeom>
          <a:noFill/>
          <a:ln>
            <a:noFill/>
          </a:ln>
        </p:spPr>
      </p:pic>
      <p:pic>
        <p:nvPicPr>
          <p:cNvPr id="80" name="Shape 80"/>
          <p:cNvPicPr preferRelativeResize="0"/>
          <p:nvPr/>
        </p:nvPicPr>
        <p:blipFill>
          <a:blip r:embed="rId4">
            <a:alphaModFix/>
          </a:blip>
          <a:stretch>
            <a:fillRect/>
          </a:stretch>
        </p:blipFill>
        <p:spPr>
          <a:xfrm>
            <a:off x="4720450" y="1023700"/>
            <a:ext cx="2841776" cy="2273425"/>
          </a:xfrm>
          <a:prstGeom prst="rect">
            <a:avLst/>
          </a:prstGeom>
          <a:noFill/>
          <a:ln>
            <a:noFill/>
          </a:ln>
        </p:spPr>
      </p:pic>
      <p:pic>
        <p:nvPicPr>
          <p:cNvPr id="81" name="Shape 81"/>
          <p:cNvPicPr preferRelativeResize="0"/>
          <p:nvPr/>
        </p:nvPicPr>
        <p:blipFill>
          <a:blip r:embed="rId5">
            <a:alphaModFix/>
          </a:blip>
          <a:stretch>
            <a:fillRect/>
          </a:stretch>
        </p:blipFill>
        <p:spPr>
          <a:xfrm>
            <a:off x="6094425" y="3066925"/>
            <a:ext cx="3011250" cy="203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93150" y="205978"/>
            <a:ext cx="8229600" cy="857400"/>
          </a:xfrm>
          <a:prstGeom prst="rect">
            <a:avLst/>
          </a:prstGeom>
        </p:spPr>
        <p:txBody>
          <a:bodyPr anchorCtr="0" anchor="t" bIns="91425" lIns="91425" rIns="91425" tIns="91425">
            <a:noAutofit/>
          </a:bodyPr>
          <a:lstStyle/>
          <a:p>
            <a:pPr indent="0" lvl="0" marL="457200" rtl="0" algn="r">
              <a:spcBef>
                <a:spcPts val="0"/>
              </a:spcBef>
              <a:buNone/>
            </a:pPr>
            <a:r>
              <a:rPr lang="en"/>
              <a:t>Utah Trail</a:t>
            </a:r>
          </a:p>
        </p:txBody>
      </p:sp>
      <p:pic>
        <p:nvPicPr>
          <p:cNvPr id="87" name="Shape 87"/>
          <p:cNvPicPr preferRelativeResize="0"/>
          <p:nvPr/>
        </p:nvPicPr>
        <p:blipFill>
          <a:blip r:embed="rId3">
            <a:alphaModFix/>
          </a:blip>
          <a:stretch>
            <a:fillRect/>
          </a:stretch>
        </p:blipFill>
        <p:spPr>
          <a:xfrm>
            <a:off x="126275" y="102350"/>
            <a:ext cx="4772750" cy="4881225"/>
          </a:xfrm>
          <a:prstGeom prst="rect">
            <a:avLst/>
          </a:prstGeom>
          <a:noFill/>
          <a:ln>
            <a:noFill/>
          </a:ln>
        </p:spPr>
      </p:pic>
      <p:pic>
        <p:nvPicPr>
          <p:cNvPr id="88" name="Shape 88"/>
          <p:cNvPicPr preferRelativeResize="0"/>
          <p:nvPr/>
        </p:nvPicPr>
        <p:blipFill>
          <a:blip r:embed="rId4">
            <a:alphaModFix/>
          </a:blip>
          <a:stretch>
            <a:fillRect/>
          </a:stretch>
        </p:blipFill>
        <p:spPr>
          <a:xfrm>
            <a:off x="4828300" y="1224275"/>
            <a:ext cx="3549549" cy="2331825"/>
          </a:xfrm>
          <a:prstGeom prst="rect">
            <a:avLst/>
          </a:prstGeom>
          <a:noFill/>
          <a:ln>
            <a:noFill/>
          </a:ln>
        </p:spPr>
      </p:pic>
      <p:pic>
        <p:nvPicPr>
          <p:cNvPr id="89" name="Shape 89"/>
          <p:cNvPicPr preferRelativeResize="0"/>
          <p:nvPr/>
        </p:nvPicPr>
        <p:blipFill>
          <a:blip r:embed="rId5">
            <a:alphaModFix/>
          </a:blip>
          <a:stretch>
            <a:fillRect/>
          </a:stretch>
        </p:blipFill>
        <p:spPr>
          <a:xfrm>
            <a:off x="6566575" y="3218725"/>
            <a:ext cx="2337749" cy="1828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