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Old Standard TT"/>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D36C99E0-83CF-4167-A4C8-C9F7AF728F30}">
  <a:tblStyle styleId="{D36C99E0-83CF-4167-A4C8-C9F7AF728F30}" styleName="Table_0">
    <a:wholeTbl>
      <a:tcStyle>
        <a:tcBdr>
          <a:left>
            <a:ln cap="flat" cmpd="sng" w="9525">
              <a:solidFill>
                <a:srgbClr val="000000"/>
              </a:solidFill>
              <a:prstDash val="solid"/>
              <a:round/>
              <a:headEnd len="med" w="med" type="none"/>
              <a:tailEnd len="med" w="med" type="none"/>
            </a:ln>
          </a:left>
          <a:right>
            <a:ln cap="flat" cmpd="sng" w="9525">
              <a:solidFill>
                <a:srgbClr val="000000"/>
              </a:solidFill>
              <a:prstDash val="solid"/>
              <a:round/>
              <a:headEnd len="med" w="med" type="none"/>
              <a:tailEnd len="med" w="med" type="none"/>
            </a:ln>
          </a:right>
          <a:top>
            <a:ln cap="flat" cmpd="sng" w="9525">
              <a:solidFill>
                <a:srgbClr val="000000"/>
              </a:solidFill>
              <a:prstDash val="solid"/>
              <a:round/>
              <a:headEnd len="med" w="med" type="none"/>
              <a:tailEnd len="med" w="med" type="none"/>
            </a:ln>
          </a:top>
          <a:bottom>
            <a:ln cap="flat" cmpd="sng" w="9525">
              <a:solidFill>
                <a:srgbClr val="000000"/>
              </a:solidFill>
              <a:prstDash val="solid"/>
              <a:round/>
              <a:headEnd len="med" w="med" type="none"/>
              <a:tailEnd len="med" w="med" type="none"/>
            </a:ln>
          </a:bottom>
          <a:insideH>
            <a:ln cap="flat" cmpd="sng" w="9525">
              <a:solidFill>
                <a:srgbClr val="000000"/>
              </a:solidFill>
              <a:prstDash val="solid"/>
              <a:round/>
              <a:headEnd len="med" w="med" type="none"/>
              <a:tailEnd len="med" w="med" type="none"/>
            </a:ln>
          </a:insideH>
          <a:insideV>
            <a:ln cap="flat" cmpd="sng" w="9525">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OldStandardTT-bold.fntdata"/><Relationship Id="rId10" Type="http://schemas.openxmlformats.org/officeDocument/2006/relationships/slide" Target="slides/slide5.xml"/><Relationship Id="rId21" Type="http://schemas.openxmlformats.org/officeDocument/2006/relationships/font" Target="fonts/OldStandardTT-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ldStandardT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history.com/topics/inventions/transcontinental-railroad/videos/transcontinental-railroad" TargetMode="External"/><Relationship Id="rId3" Type="http://schemas.openxmlformats.org/officeDocument/2006/relationships/hyperlink" Target="http://imnh.isu.edu/digitalatlas/geog/explore/images/stats1.jp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Invite students to carefully make observations about the map on the right. What do they notice? How does it compare with the maps on the left? What is different and similar?</a:t>
            </a:r>
          </a:p>
          <a:p>
            <a:pPr lvl="0" rtl="0">
              <a:spcBef>
                <a:spcPts val="0"/>
              </a:spcBef>
              <a:buNone/>
            </a:pPr>
            <a:r>
              <a:t/>
            </a:r>
            <a:endParaRPr/>
          </a:p>
          <a:p>
            <a:pPr lvl="0">
              <a:spcBef>
                <a:spcPts val="0"/>
              </a:spcBef>
              <a:buNone/>
            </a:pPr>
            <a:r>
              <a:rPr lang="en"/>
              <a:t>in 1816, the US was made up only of states east of the Mississippi River (except for Louisiana) and the newly purchased territory. However the 1816 map to the right shows the whole continent. Why draw a map of the US and include lands that are owned by Britain and Spain? Why is there no clear boundary in the West showing where the US ends?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Comments of the creator of the 1816 map. What was he thinking as he created the map? How did people in the US view lands to the West?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If there is time, consider printing this excerpt and having students annotate it. What is the main idea of this source? How does it explain “Manifest Destiny?”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rPr lang="en"/>
              <a:t>Use the </a:t>
            </a:r>
            <a:r>
              <a:rPr i="1" lang="en"/>
              <a:t>Great Nation of Futurity</a:t>
            </a:r>
            <a:r>
              <a:rPr lang="en"/>
              <a:t> excerpt to help develop a class definition of Manifest Destiny.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Examine this painting. What do you notice is included in the painting? If each detail were a symbol, what would each represent? </a:t>
            </a:r>
          </a:p>
          <a:p>
            <a:pPr lvl="0">
              <a:spcBef>
                <a:spcPts val="0"/>
              </a:spcBef>
              <a:buNone/>
            </a:pPr>
            <a:r>
              <a:rPr lang="en"/>
              <a:t>What is the message of this painting? How is it relevant to today’s learning target?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u="sng">
                <a:solidFill>
                  <a:schemeClr val="hlink"/>
                </a:solidFill>
                <a:hlinkClick r:id="rId2"/>
              </a:rPr>
              <a:t>http://www.history.com/topics/inventions/transcontinental-railroad/videos/transcontinental-railroad</a:t>
            </a:r>
            <a:r>
              <a:rPr lang="en"/>
              <a:t> </a:t>
            </a:r>
          </a:p>
          <a:p>
            <a:pPr lvl="0" rtl="0">
              <a:spcBef>
                <a:spcPts val="0"/>
              </a:spcBef>
              <a:buNone/>
            </a:pPr>
            <a:r>
              <a:t/>
            </a:r>
            <a:endParaRPr/>
          </a:p>
          <a:p>
            <a:pPr lvl="0" rtl="0">
              <a:spcBef>
                <a:spcPts val="0"/>
              </a:spcBef>
              <a:buNone/>
            </a:pPr>
            <a:r>
              <a:rPr lang="en" u="sng">
                <a:solidFill>
                  <a:schemeClr val="hlink"/>
                </a:solidFill>
                <a:hlinkClick r:id="rId3"/>
              </a:rPr>
              <a:t>http://imnh.isu.edu/digitalatlas/geog/explore/images/stats1.jpg</a:t>
            </a:r>
            <a:r>
              <a:rPr lang="en"/>
              <a:t> </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With each slide, slides quickly share the information, then let the students come up with a category for that information. Details from a slide will either go with an existing category or become a new category.</a:t>
            </a:r>
          </a:p>
          <a:p>
            <a:pPr lvl="0" rtl="0">
              <a:spcBef>
                <a:spcPts val="0"/>
              </a:spcBef>
              <a:buNone/>
            </a:pPr>
            <a:r>
              <a:t/>
            </a:r>
            <a:endParaRPr/>
          </a:p>
          <a:p>
            <a:pPr indent="-228600" lvl="0" marL="457200" rtl="0">
              <a:spcBef>
                <a:spcPts val="0"/>
              </a:spcBef>
            </a:pPr>
            <a:r>
              <a:rPr lang="en"/>
              <a:t>For fortune- </a:t>
            </a:r>
          </a:p>
          <a:p>
            <a:pPr indent="-228600" lvl="1" marL="914400" rtl="0">
              <a:spcBef>
                <a:spcPts val="0"/>
              </a:spcBef>
            </a:pPr>
            <a:r>
              <a:rPr lang="en"/>
              <a:t>The Santa Fe Trail established a trade with the Spanish SW, trading manufactured good from the US for Spanish Silver.</a:t>
            </a:r>
          </a:p>
          <a:p>
            <a:pPr indent="-228600" lvl="1" marL="914400" rtl="0">
              <a:spcBef>
                <a:spcPts val="0"/>
              </a:spcBef>
            </a:pPr>
            <a:r>
              <a:rPr lang="en"/>
              <a:t>The California Trail led people to the goldfields of California</a:t>
            </a:r>
          </a:p>
          <a:p>
            <a:pPr indent="-228600" lvl="0" marL="457200" rtl="0">
              <a:spcBef>
                <a:spcPts val="0"/>
              </a:spcBef>
            </a:pPr>
            <a:r>
              <a:rPr lang="en"/>
              <a:t>For adventure?</a:t>
            </a:r>
          </a:p>
          <a:p>
            <a:pPr indent="-228600" lvl="0" marL="457200" rtl="0">
              <a:spcBef>
                <a:spcPts val="0"/>
              </a:spcBef>
            </a:pPr>
            <a:r>
              <a:rPr lang="en"/>
              <a:t>To start a new life</a:t>
            </a:r>
          </a:p>
          <a:p>
            <a:pPr indent="-228600" lvl="1" marL="914400" rtl="0">
              <a:spcBef>
                <a:spcPts val="0"/>
              </a:spcBef>
            </a:pPr>
            <a:r>
              <a:rPr lang="en"/>
              <a:t>The Oregon Trail led people to places where they might find land and establish farms and towns. </a:t>
            </a:r>
          </a:p>
          <a:p>
            <a:pPr indent="-228600" lvl="0" marL="457200" rtl="0">
              <a:spcBef>
                <a:spcPts val="0"/>
              </a:spcBef>
            </a:pPr>
            <a:r>
              <a:rPr lang="en"/>
              <a:t>Manifest Destiny</a:t>
            </a:r>
          </a:p>
          <a:p>
            <a:pPr indent="-228600" lvl="1" marL="914400" rtl="0">
              <a:spcBef>
                <a:spcPts val="0"/>
              </a:spcBef>
            </a:pPr>
            <a:r>
              <a:rPr lang="en"/>
              <a:t>People looked at the lands to the west and felt they should be part of the US. But empty land must be claimed by having people move there.</a:t>
            </a:r>
          </a:p>
          <a:p>
            <a:pPr indent="-228600" lvl="1" marL="914400" rtl="0">
              <a:spcBef>
                <a:spcPts val="0"/>
              </a:spcBef>
            </a:pPr>
            <a:r>
              <a:rPr lang="en"/>
              <a:t>Americans had a sense of </a:t>
            </a:r>
            <a:r>
              <a:rPr i="1" lang="en"/>
              <a:t>manifest destiny </a:t>
            </a:r>
            <a:r>
              <a:rPr lang="en"/>
              <a:t> a belief in the unique status of America as a free country, blessed by God</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
              <a:t>With each slide, slides quickly share the information, then let the students come up with a category for that information. Details from a slide will either go with an existing category or become a new category.</a:t>
            </a:r>
          </a:p>
          <a:p>
            <a:pPr indent="0" lvl="0" marL="457200" rtl="0">
              <a:spcBef>
                <a:spcPts val="0"/>
              </a:spcBef>
              <a:buNone/>
            </a:pPr>
            <a:r>
              <a:t/>
            </a:r>
            <a:endParaRPr/>
          </a:p>
          <a:p>
            <a:pPr indent="0" lvl="0" marL="457200" rtl="0">
              <a:spcBef>
                <a:spcPts val="0"/>
              </a:spcBef>
              <a:buNone/>
            </a:pPr>
            <a:r>
              <a:t/>
            </a:r>
            <a:endParaRPr/>
          </a:p>
          <a:p>
            <a:pPr indent="0" lvl="0" marL="457200" rtl="0">
              <a:spcBef>
                <a:spcPts val="0"/>
              </a:spcBef>
              <a:buNone/>
            </a:pPr>
            <a:r>
              <a:rPr b="1" lang="en" sz="1800"/>
              <a:t>example to guide students to fill out the organizer </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07.png"/><Relationship Id="rId4" Type="http://schemas.openxmlformats.org/officeDocument/2006/relationships/image" Target="../media/image0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0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www.nytimes.com/2014/08/16/upshot/mapping-migration-in-the-united-states-since-1900.html?_r=0&amp;abt=0002&amp;abg=1"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0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0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0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455650" y="419650"/>
            <a:ext cx="8118599" cy="1252800"/>
          </a:xfrm>
          <a:prstGeom prst="rect">
            <a:avLst/>
          </a:prstGeom>
        </p:spPr>
        <p:txBody>
          <a:bodyPr anchorCtr="0" anchor="b" bIns="91425" lIns="91425" rIns="91425" tIns="91425">
            <a:noAutofit/>
          </a:bodyPr>
          <a:lstStyle/>
          <a:p>
            <a:pPr lvl="0">
              <a:spcBef>
                <a:spcPts val="0"/>
              </a:spcBef>
              <a:buNone/>
            </a:pPr>
            <a:r>
              <a:rPr lang="en" sz="6000" u="sng"/>
              <a:t>Why go west?</a:t>
            </a:r>
          </a:p>
        </p:txBody>
      </p:sp>
      <p:sp>
        <p:nvSpPr>
          <p:cNvPr id="60" name="Shape 60"/>
          <p:cNvSpPr txBox="1"/>
          <p:nvPr>
            <p:ph idx="1" type="subTitle"/>
          </p:nvPr>
        </p:nvSpPr>
        <p:spPr>
          <a:xfrm>
            <a:off x="752350" y="2267402"/>
            <a:ext cx="7772400" cy="944700"/>
          </a:xfrm>
          <a:prstGeom prst="rect">
            <a:avLst/>
          </a:prstGeom>
        </p:spPr>
        <p:txBody>
          <a:bodyPr anchorCtr="0" anchor="t" bIns="91425" lIns="91425" rIns="91425" tIns="91425">
            <a:noAutofit/>
          </a:bodyPr>
          <a:lstStyle/>
          <a:p>
            <a:pPr lvl="0">
              <a:spcBef>
                <a:spcPts val="0"/>
              </a:spcBef>
              <a:buNone/>
            </a:pPr>
            <a:r>
              <a:rPr lang="en"/>
              <a:t>L</a:t>
            </a:r>
            <a:r>
              <a:rPr lang="en" sz="2400"/>
              <a:t>earning </a:t>
            </a:r>
            <a:r>
              <a:rPr lang="en"/>
              <a:t>T</a:t>
            </a:r>
            <a:r>
              <a:rPr lang="en" sz="2400"/>
              <a:t>arget-  today I will examine sources to assess the reasons why people voluntarily left their homes and went west.</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pic>
        <p:nvPicPr>
          <p:cNvPr id="115" name="Shape 115"/>
          <p:cNvPicPr preferRelativeResize="0"/>
          <p:nvPr/>
        </p:nvPicPr>
        <p:blipFill>
          <a:blip r:embed="rId3">
            <a:alphaModFix/>
          </a:blip>
          <a:stretch>
            <a:fillRect/>
          </a:stretch>
        </p:blipFill>
        <p:spPr>
          <a:xfrm>
            <a:off x="4140200" y="561900"/>
            <a:ext cx="5003800" cy="3074074"/>
          </a:xfrm>
          <a:prstGeom prst="rect">
            <a:avLst/>
          </a:prstGeom>
          <a:noFill/>
          <a:ln>
            <a:noFill/>
          </a:ln>
        </p:spPr>
      </p:pic>
      <p:sp>
        <p:nvSpPr>
          <p:cNvPr id="116" name="Shape 116"/>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rPr lang="en"/>
              <a:t>1816 Map of the US with contiguous British and Spanish possessions</a:t>
            </a:r>
          </a:p>
        </p:txBody>
      </p:sp>
      <p:pic>
        <p:nvPicPr>
          <p:cNvPr id="117" name="Shape 117"/>
          <p:cNvPicPr preferRelativeResize="0"/>
          <p:nvPr/>
        </p:nvPicPr>
        <p:blipFill>
          <a:blip r:embed="rId4">
            <a:alphaModFix/>
          </a:blip>
          <a:stretch>
            <a:fillRect/>
          </a:stretch>
        </p:blipFill>
        <p:spPr>
          <a:xfrm>
            <a:off x="174025" y="685825"/>
            <a:ext cx="3912550" cy="2862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a:blip r:embed="rId3">
            <a:alphaModFix/>
          </a:blip>
          <a:stretch>
            <a:fillRect/>
          </a:stretch>
        </p:blipFill>
        <p:spPr>
          <a:xfrm>
            <a:off x="1120150" y="-25900"/>
            <a:ext cx="6903699" cy="5195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id="127" name="Shape 127"/>
          <p:cNvPicPr preferRelativeResize="0"/>
          <p:nvPr/>
        </p:nvPicPr>
        <p:blipFill>
          <a:blip r:embed="rId3">
            <a:alphaModFix/>
          </a:blip>
          <a:stretch>
            <a:fillRect/>
          </a:stretch>
        </p:blipFill>
        <p:spPr>
          <a:xfrm>
            <a:off x="76200" y="295125"/>
            <a:ext cx="8991599" cy="45532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id="132" name="Shape 132"/>
          <p:cNvPicPr preferRelativeResize="0"/>
          <p:nvPr/>
        </p:nvPicPr>
        <p:blipFill>
          <a:blip r:embed="rId3">
            <a:alphaModFix/>
          </a:blip>
          <a:stretch>
            <a:fillRect/>
          </a:stretch>
        </p:blipFill>
        <p:spPr>
          <a:xfrm>
            <a:off x="861000" y="0"/>
            <a:ext cx="7632666" cy="4991099"/>
          </a:xfrm>
          <a:prstGeom prst="rect">
            <a:avLst/>
          </a:prstGeom>
          <a:noFill/>
          <a:ln>
            <a:noFill/>
          </a:ln>
        </p:spPr>
      </p:pic>
      <p:sp>
        <p:nvSpPr>
          <p:cNvPr id="133" name="Shape 133"/>
          <p:cNvSpPr txBox="1"/>
          <p:nvPr/>
        </p:nvSpPr>
        <p:spPr>
          <a:xfrm>
            <a:off x="3958400" y="1982400"/>
            <a:ext cx="1991400" cy="1026299"/>
          </a:xfrm>
          <a:prstGeom prst="rect">
            <a:avLst/>
          </a:prstGeom>
          <a:noFill/>
          <a:ln>
            <a:noFill/>
          </a:ln>
        </p:spPr>
        <p:txBody>
          <a:bodyPr anchorCtr="0" anchor="t" bIns="91425" lIns="91425" rIns="91425" tIns="91425">
            <a:noAutofit/>
          </a:bodyPr>
          <a:lstStyle/>
          <a:p>
            <a:pPr lvl="0" rtl="0">
              <a:spcBef>
                <a:spcPts val="0"/>
              </a:spcBef>
              <a:buNone/>
            </a:pPr>
            <a:r>
              <a:rPr b="1" lang="en" sz="2400"/>
              <a:t>Manifest</a:t>
            </a:r>
          </a:p>
          <a:p>
            <a:pPr lvl="0">
              <a:spcBef>
                <a:spcPts val="0"/>
              </a:spcBef>
              <a:buNone/>
            </a:pPr>
            <a:r>
              <a:rPr b="1" lang="en" sz="2400"/>
              <a:t>Destiny</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pic>
        <p:nvPicPr>
          <p:cNvPr id="138" name="Shape 138"/>
          <p:cNvPicPr preferRelativeResize="0"/>
          <p:nvPr/>
        </p:nvPicPr>
        <p:blipFill>
          <a:blip r:embed="rId3">
            <a:alphaModFix/>
          </a:blip>
          <a:stretch>
            <a:fillRect/>
          </a:stretch>
        </p:blipFill>
        <p:spPr>
          <a:xfrm>
            <a:off x="7111569" y="739144"/>
            <a:ext cx="1843975" cy="2045750"/>
          </a:xfrm>
          <a:prstGeom prst="rect">
            <a:avLst/>
          </a:prstGeom>
          <a:noFill/>
          <a:ln>
            <a:noFill/>
          </a:ln>
        </p:spPr>
      </p:pic>
      <p:sp>
        <p:nvSpPr>
          <p:cNvPr id="139" name="Shape 139"/>
          <p:cNvSpPr txBox="1"/>
          <p:nvPr>
            <p:ph type="title"/>
          </p:nvPr>
        </p:nvSpPr>
        <p:spPr>
          <a:xfrm>
            <a:off x="416450" y="739150"/>
            <a:ext cx="5291700" cy="3628200"/>
          </a:xfrm>
          <a:prstGeom prst="rect">
            <a:avLst/>
          </a:prstGeom>
        </p:spPr>
        <p:txBody>
          <a:bodyPr anchorCtr="0" anchor="ctr" bIns="91425" lIns="91425" rIns="91425" tIns="91425">
            <a:noAutofit/>
          </a:bodyPr>
          <a:lstStyle/>
          <a:p>
            <a:pPr lvl="0" rtl="0">
              <a:lnSpc>
                <a:spcPct val="115000"/>
              </a:lnSpc>
              <a:spcBef>
                <a:spcPts val="0"/>
              </a:spcBef>
              <a:spcAft>
                <a:spcPts val="1600"/>
              </a:spcAft>
              <a:buClr>
                <a:schemeClr val="dk1"/>
              </a:buClr>
              <a:buSzPct val="36666"/>
              <a:buFont typeface="Arial"/>
              <a:buNone/>
            </a:pPr>
            <a:r>
              <a:rPr lang="en" sz="3000">
                <a:solidFill>
                  <a:srgbClr val="FFFFFF"/>
                </a:solidFill>
              </a:rPr>
              <a:t>As you read your journal today, look for clues as to why that individual or family went west. </a:t>
            </a:r>
          </a:p>
          <a:p>
            <a:pPr lvl="0">
              <a:spcBef>
                <a:spcPts val="0"/>
              </a:spcBef>
              <a:buNone/>
            </a:pPr>
            <a:r>
              <a:t/>
            </a:r>
            <a:endParaRPr sz="1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id="144" name="Shape 144">
            <a:hlinkClick r:id="rId3"/>
          </p:cNvPr>
          <p:cNvPicPr preferRelativeResize="0"/>
          <p:nvPr/>
        </p:nvPicPr>
        <p:blipFill>
          <a:blip r:embed="rId4">
            <a:alphaModFix/>
          </a:blip>
          <a:stretch>
            <a:fillRect/>
          </a:stretch>
        </p:blipFill>
        <p:spPr>
          <a:xfrm>
            <a:off x="957624" y="0"/>
            <a:ext cx="6568249" cy="4335050"/>
          </a:xfrm>
          <a:prstGeom prst="rect">
            <a:avLst/>
          </a:prstGeom>
          <a:noFill/>
          <a:ln>
            <a:noFill/>
          </a:ln>
        </p:spPr>
      </p:pic>
      <p:sp>
        <p:nvSpPr>
          <p:cNvPr id="145" name="Shape 145"/>
          <p:cNvSpPr txBox="1"/>
          <p:nvPr>
            <p:ph idx="1" type="body"/>
          </p:nvPr>
        </p:nvSpPr>
        <p:spPr>
          <a:xfrm>
            <a:off x="311700" y="4230575"/>
            <a:ext cx="5998800" cy="605100"/>
          </a:xfrm>
          <a:prstGeom prst="rect">
            <a:avLst/>
          </a:prstGeom>
        </p:spPr>
        <p:txBody>
          <a:bodyPr anchorCtr="0" anchor="ctr" bIns="91425" lIns="91425" rIns="91425" tIns="91425">
            <a:noAutofit/>
          </a:bodyPr>
          <a:lstStyle/>
          <a:p>
            <a:pPr lvl="0">
              <a:spcBef>
                <a:spcPts val="0"/>
              </a:spcBef>
              <a:buNone/>
            </a:pPr>
            <a:r>
              <a:rPr lang="en"/>
              <a:t>Are we a nation of movers?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2077025" y="65400"/>
            <a:ext cx="6936275" cy="5012699"/>
          </a:xfrm>
          <a:prstGeom prst="rect">
            <a:avLst/>
          </a:prstGeom>
          <a:noFill/>
          <a:ln>
            <a:noFill/>
          </a:ln>
        </p:spPr>
      </p:pic>
      <p:sp>
        <p:nvSpPr>
          <p:cNvPr id="66" name="Shape 66"/>
          <p:cNvSpPr txBox="1"/>
          <p:nvPr/>
        </p:nvSpPr>
        <p:spPr>
          <a:xfrm>
            <a:off x="410625" y="1437175"/>
            <a:ext cx="1733700" cy="2010000"/>
          </a:xfrm>
          <a:prstGeom prst="rect">
            <a:avLst/>
          </a:prstGeom>
          <a:noFill/>
          <a:ln>
            <a:noFill/>
          </a:ln>
        </p:spPr>
        <p:txBody>
          <a:bodyPr anchorCtr="0" anchor="t" bIns="91425" lIns="91425" rIns="91425" tIns="91425">
            <a:noAutofit/>
          </a:bodyPr>
          <a:lstStyle/>
          <a:p>
            <a:pPr lvl="0">
              <a:spcBef>
                <a:spcPts val="0"/>
              </a:spcBef>
              <a:buNone/>
            </a:pPr>
            <a:r>
              <a:rPr lang="en" sz="2400"/>
              <a:t>John Gast, </a:t>
            </a:r>
            <a:r>
              <a:rPr i="1" lang="en" sz="2400"/>
              <a:t>American Progress</a:t>
            </a:r>
            <a:r>
              <a:rPr lang="en" sz="2400"/>
              <a:t>, 1872</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490250" y="317175"/>
            <a:ext cx="5604000" cy="974999"/>
          </a:xfrm>
          <a:prstGeom prst="rect">
            <a:avLst/>
          </a:prstGeom>
        </p:spPr>
        <p:txBody>
          <a:bodyPr anchorCtr="0" anchor="ctr" bIns="91425" lIns="91425" rIns="91425" tIns="91425">
            <a:noAutofit/>
          </a:bodyPr>
          <a:lstStyle/>
          <a:p>
            <a:pPr lvl="0">
              <a:spcBef>
                <a:spcPts val="0"/>
              </a:spcBef>
              <a:buNone/>
            </a:pPr>
            <a:r>
              <a:rPr lang="en"/>
              <a:t>Why go West?</a:t>
            </a:r>
          </a:p>
        </p:txBody>
      </p:sp>
      <p:sp>
        <p:nvSpPr>
          <p:cNvPr id="72" name="Shape 72"/>
          <p:cNvSpPr txBox="1"/>
          <p:nvPr>
            <p:ph idx="4294967295" type="body"/>
          </p:nvPr>
        </p:nvSpPr>
        <p:spPr>
          <a:xfrm>
            <a:off x="207125" y="1561425"/>
            <a:ext cx="8520599" cy="3397200"/>
          </a:xfrm>
          <a:prstGeom prst="rect">
            <a:avLst/>
          </a:prstGeom>
        </p:spPr>
        <p:txBody>
          <a:bodyPr anchorCtr="0" anchor="t" bIns="91425" lIns="91425" rIns="91425" tIns="91425">
            <a:noAutofit/>
          </a:bodyPr>
          <a:lstStyle/>
          <a:p>
            <a:pPr lvl="0">
              <a:spcBef>
                <a:spcPts val="0"/>
              </a:spcBef>
              <a:buNone/>
            </a:pPr>
            <a:r>
              <a:rPr b="1" lang="en" sz="3600">
                <a:solidFill>
                  <a:srgbClr val="980000"/>
                </a:solidFill>
              </a:rPr>
              <a:t>There’s no single answer to this question. Instead, we will take a quick look at the things that may have influenced people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245375"/>
            <a:ext cx="8520599" cy="613200"/>
          </a:xfrm>
          <a:prstGeom prst="rect">
            <a:avLst/>
          </a:prstGeom>
        </p:spPr>
        <p:txBody>
          <a:bodyPr anchorCtr="0" anchor="t" bIns="91425" lIns="91425" rIns="91425" tIns="91425">
            <a:noAutofit/>
          </a:bodyPr>
          <a:lstStyle/>
          <a:p>
            <a:pPr lvl="0">
              <a:spcBef>
                <a:spcPts val="0"/>
              </a:spcBef>
              <a:buNone/>
            </a:pPr>
            <a:r>
              <a:rPr lang="en"/>
              <a:t>In your class notebook create this organizer-</a:t>
            </a:r>
          </a:p>
        </p:txBody>
      </p:sp>
      <p:graphicFrame>
        <p:nvGraphicFramePr>
          <p:cNvPr id="78" name="Shape 78"/>
          <p:cNvGraphicFramePr/>
          <p:nvPr/>
        </p:nvGraphicFramePr>
        <p:xfrm>
          <a:off x="585100" y="858575"/>
          <a:ext cx="3000000" cy="3000000"/>
        </p:xfrm>
        <a:graphic>
          <a:graphicData uri="http://schemas.openxmlformats.org/drawingml/2006/table">
            <a:tbl>
              <a:tblPr>
                <a:noFill/>
                <a:tableStyleId>{D36C99E0-83CF-4167-A4C8-C9F7AF728F30}</a:tableStyleId>
              </a:tblPr>
              <a:tblGrid>
                <a:gridCol w="2139700"/>
                <a:gridCol w="6022525"/>
              </a:tblGrid>
              <a:tr h="890325">
                <a:tc>
                  <a:txBody>
                    <a:bodyPr>
                      <a:noAutofit/>
                    </a:bodyPr>
                    <a:lstStyle/>
                    <a:p>
                      <a:pPr lvl="0">
                        <a:spcBef>
                          <a:spcPts val="0"/>
                        </a:spcBef>
                        <a:buNone/>
                      </a:pPr>
                      <a:r>
                        <a:rPr b="1" lang="en" sz="1800"/>
                        <a:t>Reason for going west</a:t>
                      </a:r>
                    </a:p>
                  </a:txBody>
                  <a:tcPr marT="91425" marB="91425" marR="91425" marL="91425"/>
                </a:tc>
                <a:tc>
                  <a:txBody>
                    <a:bodyPr>
                      <a:noAutofit/>
                    </a:bodyPr>
                    <a:lstStyle/>
                    <a:p>
                      <a:pPr lvl="0">
                        <a:spcBef>
                          <a:spcPts val="0"/>
                        </a:spcBef>
                        <a:buNone/>
                      </a:pPr>
                      <a:r>
                        <a:rPr b="1" lang="en" sz="1800"/>
                        <a:t>Details/ Examples</a:t>
                      </a:r>
                    </a:p>
                  </a:txBody>
                  <a:tcPr marT="91425" marB="91425" marR="91425" marL="91425"/>
                </a:tc>
              </a:tr>
              <a:tr h="839425">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839425">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839425">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839425">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t/>
                      </a:r>
                      <a:endParaRPr/>
                    </a:p>
                  </a:txBody>
                  <a:tcPr marT="91425" marB="91425" marR="91425" marL="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pic>
        <p:nvPicPr>
          <p:cNvPr id="83" name="Shape 83"/>
          <p:cNvPicPr preferRelativeResize="0"/>
          <p:nvPr/>
        </p:nvPicPr>
        <p:blipFill rotWithShape="1">
          <a:blip r:embed="rId3">
            <a:alphaModFix/>
          </a:blip>
          <a:srcRect b="-1708" l="0" r="0" t="0"/>
          <a:stretch/>
        </p:blipFill>
        <p:spPr>
          <a:xfrm>
            <a:off x="68100" y="42412"/>
            <a:ext cx="6317499" cy="5058674"/>
          </a:xfrm>
          <a:prstGeom prst="rect">
            <a:avLst/>
          </a:prstGeom>
          <a:noFill/>
          <a:ln>
            <a:noFill/>
          </a:ln>
        </p:spPr>
      </p:pic>
      <p:sp>
        <p:nvSpPr>
          <p:cNvPr id="84" name="Shape 84"/>
          <p:cNvSpPr txBox="1"/>
          <p:nvPr>
            <p:ph idx="1" type="body"/>
          </p:nvPr>
        </p:nvSpPr>
        <p:spPr>
          <a:xfrm>
            <a:off x="6556625" y="1336950"/>
            <a:ext cx="2378099" cy="1291500"/>
          </a:xfrm>
          <a:prstGeom prst="rect">
            <a:avLst/>
          </a:prstGeom>
        </p:spPr>
        <p:txBody>
          <a:bodyPr anchorCtr="0" anchor="ctr" bIns="91425" lIns="91425" rIns="91425" tIns="91425">
            <a:noAutofit/>
          </a:bodyPr>
          <a:lstStyle/>
          <a:p>
            <a:pPr lvl="0">
              <a:spcBef>
                <a:spcPts val="0"/>
              </a:spcBef>
              <a:buNone/>
            </a:pPr>
            <a:r>
              <a:rPr lang="en" sz="2400">
                <a:solidFill>
                  <a:srgbClr val="000000"/>
                </a:solidFill>
              </a:rPr>
              <a:t>Why did people travel the Santa Fe Trail?</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613200"/>
          </a:xfrm>
          <a:prstGeom prst="rect">
            <a:avLst/>
          </a:prstGeom>
        </p:spPr>
        <p:txBody>
          <a:bodyPr anchorCtr="0" anchor="t" bIns="91425" lIns="91425" rIns="91425" tIns="91425">
            <a:noAutofit/>
          </a:bodyPr>
          <a:lstStyle/>
          <a:p>
            <a:pPr lvl="0" rtl="0">
              <a:spcBef>
                <a:spcPts val="0"/>
              </a:spcBef>
              <a:buNone/>
            </a:pPr>
            <a:r>
              <a:rPr lang="en"/>
              <a:t>In your class notebook create this organizer-</a:t>
            </a:r>
          </a:p>
        </p:txBody>
      </p:sp>
      <p:graphicFrame>
        <p:nvGraphicFramePr>
          <p:cNvPr id="90" name="Shape 90"/>
          <p:cNvGraphicFramePr/>
          <p:nvPr/>
        </p:nvGraphicFramePr>
        <p:xfrm>
          <a:off x="585100" y="1481975"/>
          <a:ext cx="3000000" cy="3000000"/>
        </p:xfrm>
        <a:graphic>
          <a:graphicData uri="http://schemas.openxmlformats.org/drawingml/2006/table">
            <a:tbl>
              <a:tblPr>
                <a:noFill/>
                <a:tableStyleId>{D36C99E0-83CF-4167-A4C8-C9F7AF728F30}</a:tableStyleId>
              </a:tblPr>
              <a:tblGrid>
                <a:gridCol w="2139700"/>
                <a:gridCol w="6022525"/>
              </a:tblGrid>
              <a:tr h="890325">
                <a:tc>
                  <a:txBody>
                    <a:bodyPr>
                      <a:noAutofit/>
                    </a:bodyPr>
                    <a:lstStyle/>
                    <a:p>
                      <a:pPr lvl="0" rtl="0">
                        <a:spcBef>
                          <a:spcPts val="0"/>
                        </a:spcBef>
                        <a:buNone/>
                      </a:pPr>
                      <a:r>
                        <a:rPr b="1" lang="en" sz="1800"/>
                        <a:t>Reason for going west</a:t>
                      </a:r>
                    </a:p>
                  </a:txBody>
                  <a:tcPr marT="91425" marB="91425" marR="91425" marL="91425"/>
                </a:tc>
                <a:tc>
                  <a:txBody>
                    <a:bodyPr>
                      <a:noAutofit/>
                    </a:bodyPr>
                    <a:lstStyle/>
                    <a:p>
                      <a:pPr lvl="0" rtl="0">
                        <a:spcBef>
                          <a:spcPts val="0"/>
                        </a:spcBef>
                        <a:buNone/>
                      </a:pPr>
                      <a:r>
                        <a:rPr b="1" lang="en" sz="1800"/>
                        <a:t>Details/ Examples</a:t>
                      </a:r>
                    </a:p>
                  </a:txBody>
                  <a:tcPr marT="91425" marB="91425" marR="91425" marL="91425"/>
                </a:tc>
              </a:tr>
              <a:tr h="839425">
                <a:tc>
                  <a:txBody>
                    <a:bodyPr>
                      <a:noAutofit/>
                    </a:bodyPr>
                    <a:lstStyle/>
                    <a:p>
                      <a:pPr lvl="0" rtl="0">
                        <a:spcBef>
                          <a:spcPts val="0"/>
                        </a:spcBef>
                        <a:buNone/>
                      </a:pPr>
                      <a:r>
                        <a:rPr lang="en"/>
                        <a:t>For fortune/ to make money</a:t>
                      </a:r>
                    </a:p>
                  </a:txBody>
                  <a:tcPr marT="91425" marB="91425" marR="91425" marL="91425"/>
                </a:tc>
                <a:tc>
                  <a:txBody>
                    <a:bodyPr>
                      <a:noAutofit/>
                    </a:bodyPr>
                    <a:lstStyle/>
                    <a:p>
                      <a:pPr lvl="0" rtl="0">
                        <a:spcBef>
                          <a:spcPts val="0"/>
                        </a:spcBef>
                        <a:buNone/>
                      </a:pPr>
                      <a:r>
                        <a:rPr lang="en"/>
                        <a:t>The Santa Fe Trail established a trade with the Spanish SW, trading manufactured good from the US for Spanish Silver. Traders went between Independence and Sante Fe with wagons filled with goods.</a:t>
                      </a:r>
                    </a:p>
                  </a:txBody>
                  <a:tcPr marT="91425" marB="91425" marR="91425" marL="91425"/>
                </a:tc>
              </a:tr>
              <a:tr h="839425">
                <a:tc>
                  <a:txBody>
                    <a:bodyPr>
                      <a:noAutofit/>
                    </a:bodyPr>
                    <a:lstStyle/>
                    <a:p>
                      <a:pPr lvl="0">
                        <a:spcBef>
                          <a:spcPts val="0"/>
                        </a:spcBef>
                        <a:buNone/>
                      </a:pPr>
                      <a:r>
                        <a:t/>
                      </a:r>
                      <a:endParaRPr/>
                    </a:p>
                  </a:txBody>
                  <a:tcPr marT="91425" marB="91425" marR="91425" marL="91425"/>
                </a:tc>
                <a:tc>
                  <a:txBody>
                    <a:bodyPr>
                      <a:noAutofit/>
                    </a:bodyPr>
                    <a:lstStyle/>
                    <a:p>
                      <a:pPr lvl="0">
                        <a:spcBef>
                          <a:spcPts val="0"/>
                        </a:spcBef>
                        <a:buNone/>
                      </a:pPr>
                      <a:r>
                        <a:t/>
                      </a:r>
                      <a:endParaRPr/>
                    </a:p>
                  </a:txBody>
                  <a:tcPr marT="91425" marB="91425" marR="91425" marL="91425"/>
                </a:tc>
              </a:tr>
              <a:tr h="839425">
                <a:tc>
                  <a:txBody>
                    <a:bodyPr>
                      <a:noAutofit/>
                    </a:bodyPr>
                    <a:lstStyle/>
                    <a:p>
                      <a:pPr lvl="0">
                        <a:spcBef>
                          <a:spcPts val="0"/>
                        </a:spcBef>
                        <a:buNone/>
                      </a:pPr>
                      <a:r>
                        <a:t/>
                      </a:r>
                      <a:endParaRPr/>
                    </a:p>
                  </a:txBody>
                  <a:tcPr marT="91425" marB="91425" marR="91425" marL="91425"/>
                </a:tc>
                <a:tc>
                  <a:txBody>
                    <a:bodyPr>
                      <a:noAutofit/>
                    </a:bodyPr>
                    <a:lstStyle/>
                    <a:p>
                      <a:pPr lvl="0" rtl="0">
                        <a:spcBef>
                          <a:spcPts val="0"/>
                        </a:spcBef>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idx="4294967295" type="body"/>
          </p:nvPr>
        </p:nvSpPr>
        <p:spPr>
          <a:xfrm>
            <a:off x="311700" y="4230575"/>
            <a:ext cx="5998800" cy="605100"/>
          </a:xfrm>
          <a:prstGeom prst="rect">
            <a:avLst/>
          </a:prstGeom>
        </p:spPr>
        <p:txBody>
          <a:bodyPr anchorCtr="0" anchor="t" bIns="91425" lIns="91425" rIns="91425" tIns="91425">
            <a:noAutofit/>
          </a:bodyPr>
          <a:lstStyle/>
          <a:p>
            <a:pPr lvl="0">
              <a:spcBef>
                <a:spcPts val="0"/>
              </a:spcBef>
              <a:buNone/>
            </a:pPr>
            <a:r>
              <a:rPr lang="en"/>
              <a:t>Nicholas and Maria Spenger traveled to Oregon with nine children</a:t>
            </a:r>
          </a:p>
        </p:txBody>
      </p:sp>
      <p:pic>
        <p:nvPicPr>
          <p:cNvPr id="96" name="Shape 96"/>
          <p:cNvPicPr preferRelativeResize="0"/>
          <p:nvPr/>
        </p:nvPicPr>
        <p:blipFill>
          <a:blip r:embed="rId3">
            <a:alphaModFix/>
          </a:blip>
          <a:stretch>
            <a:fillRect/>
          </a:stretch>
        </p:blipFill>
        <p:spPr>
          <a:xfrm>
            <a:off x="88412" y="1921925"/>
            <a:ext cx="8967174" cy="1929469"/>
          </a:xfrm>
          <a:prstGeom prst="rect">
            <a:avLst/>
          </a:prstGeom>
          <a:noFill/>
          <a:ln>
            <a:noFill/>
          </a:ln>
        </p:spPr>
      </p:pic>
      <p:sp>
        <p:nvSpPr>
          <p:cNvPr id="97" name="Shape 97"/>
          <p:cNvSpPr txBox="1"/>
          <p:nvPr>
            <p:ph type="title"/>
          </p:nvPr>
        </p:nvSpPr>
        <p:spPr>
          <a:xfrm>
            <a:off x="563575" y="285400"/>
            <a:ext cx="5998800" cy="1440900"/>
          </a:xfrm>
          <a:prstGeom prst="rect">
            <a:avLst/>
          </a:prstGeom>
        </p:spPr>
        <p:txBody>
          <a:bodyPr anchorCtr="0" anchor="ctr" bIns="91425" lIns="91425" rIns="91425" tIns="91425">
            <a:noAutofit/>
          </a:bodyPr>
          <a:lstStyle/>
          <a:p>
            <a:pPr lvl="0">
              <a:spcBef>
                <a:spcPts val="0"/>
              </a:spcBef>
              <a:buNone/>
            </a:pPr>
            <a:r>
              <a:rPr lang="en" sz="4800"/>
              <a:t>Why did people travel the Oregon Trail?</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pic>
        <p:nvPicPr>
          <p:cNvPr id="102" name="Shape 102"/>
          <p:cNvPicPr preferRelativeResize="0"/>
          <p:nvPr/>
        </p:nvPicPr>
        <p:blipFill>
          <a:blip r:embed="rId3">
            <a:alphaModFix/>
          </a:blip>
          <a:stretch>
            <a:fillRect/>
          </a:stretch>
        </p:blipFill>
        <p:spPr>
          <a:xfrm>
            <a:off x="206425" y="81625"/>
            <a:ext cx="5769124" cy="4410449"/>
          </a:xfrm>
          <a:prstGeom prst="rect">
            <a:avLst/>
          </a:prstGeom>
          <a:noFill/>
          <a:ln>
            <a:noFill/>
          </a:ln>
        </p:spPr>
      </p:pic>
      <p:sp>
        <p:nvSpPr>
          <p:cNvPr id="103" name="Shape 103"/>
          <p:cNvSpPr txBox="1"/>
          <p:nvPr>
            <p:ph idx="1" type="body"/>
          </p:nvPr>
        </p:nvSpPr>
        <p:spPr>
          <a:xfrm>
            <a:off x="6251325" y="1695500"/>
            <a:ext cx="2421299" cy="605100"/>
          </a:xfrm>
          <a:prstGeom prst="rect">
            <a:avLst/>
          </a:prstGeom>
        </p:spPr>
        <p:txBody>
          <a:bodyPr anchorCtr="0" anchor="ctr" bIns="91425" lIns="91425" rIns="91425" tIns="91425">
            <a:noAutofit/>
          </a:bodyPr>
          <a:lstStyle/>
          <a:p>
            <a:pPr lvl="0">
              <a:spcBef>
                <a:spcPts val="0"/>
              </a:spcBef>
              <a:buNone/>
            </a:pPr>
            <a:r>
              <a:rPr lang="en" sz="2400"/>
              <a:t>Why did people travel the Oregon Trail?</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id="108" name="Shape 108"/>
          <p:cNvPicPr preferRelativeResize="0"/>
          <p:nvPr/>
        </p:nvPicPr>
        <p:blipFill>
          <a:blip r:embed="rId3">
            <a:alphaModFix/>
          </a:blip>
          <a:stretch>
            <a:fillRect/>
          </a:stretch>
        </p:blipFill>
        <p:spPr>
          <a:xfrm>
            <a:off x="228025" y="319887"/>
            <a:ext cx="4733925" cy="3552825"/>
          </a:xfrm>
          <a:prstGeom prst="rect">
            <a:avLst/>
          </a:prstGeom>
          <a:noFill/>
          <a:ln>
            <a:noFill/>
          </a:ln>
        </p:spPr>
      </p:pic>
      <p:pic>
        <p:nvPicPr>
          <p:cNvPr id="109" name="Shape 109"/>
          <p:cNvPicPr preferRelativeResize="0"/>
          <p:nvPr/>
        </p:nvPicPr>
        <p:blipFill>
          <a:blip r:embed="rId4">
            <a:alphaModFix/>
          </a:blip>
          <a:stretch>
            <a:fillRect/>
          </a:stretch>
        </p:blipFill>
        <p:spPr>
          <a:xfrm>
            <a:off x="5741325" y="217825"/>
            <a:ext cx="3402674" cy="3928950"/>
          </a:xfrm>
          <a:prstGeom prst="rect">
            <a:avLst/>
          </a:prstGeom>
          <a:noFill/>
          <a:ln>
            <a:noFill/>
          </a:ln>
        </p:spPr>
      </p:pic>
      <p:sp>
        <p:nvSpPr>
          <p:cNvPr id="110" name="Shape 110"/>
          <p:cNvSpPr txBox="1"/>
          <p:nvPr>
            <p:ph idx="1" type="body"/>
          </p:nvPr>
        </p:nvSpPr>
        <p:spPr>
          <a:xfrm>
            <a:off x="81250" y="4146775"/>
            <a:ext cx="5998800" cy="605100"/>
          </a:xfrm>
          <a:prstGeom prst="rect">
            <a:avLst/>
          </a:prstGeom>
        </p:spPr>
        <p:txBody>
          <a:bodyPr anchorCtr="0" anchor="ctr" bIns="91425" lIns="91425" rIns="91425" tIns="91425">
            <a:noAutofit/>
          </a:bodyPr>
          <a:lstStyle/>
          <a:p>
            <a:pPr lvl="0">
              <a:spcBef>
                <a:spcPts val="0"/>
              </a:spcBef>
              <a:buNone/>
            </a:pPr>
            <a:r>
              <a:rPr lang="en" sz="2400"/>
              <a:t>Why did people travel the California Trail?</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