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Old Standard TT"/>
      <p:regular r:id="rId24"/>
      <p:bold r:id="rId25"/>
      <p: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B27AE6D8-8CC4-4921-A1B1-6365D2EFD503}">
  <a:tblStyle styleId="{B27AE6D8-8CC4-4921-A1B1-6365D2EFD503}" styleName="Table_0">
    <a:wholeTbl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OldStandardTT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ldStandardTT-italic.fntdata"/><Relationship Id="rId25" Type="http://schemas.openxmlformats.org/officeDocument/2006/relationships/font" Target="fonts/OldStandardT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Use a graphic organizer for students to sort key ideas in order to form a conclusion on this time period. All students will have different experiences to read about so group discussion is very important.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Close view image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/>
              <a:t>copy for teachers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Modify based on your school’s schedule and the needs of your students.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Santa Fe Trade - Gold Rush (Colorado and California) - New Beginnings - Free Land - Escape From Disease - Religion -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Resources- “Stories of Young Pioneers~ In Their Own Words” Violet T. Kimball  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Still working on template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Notecards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Create 1800’s word wall with teachers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100"/>
            <a:ext cx="9144000" cy="17117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1" name="Shape 11"/>
          <p:cNvCxnSpPr/>
          <p:nvPr/>
        </p:nvCxnSpPr>
        <p:spPr>
          <a:xfrm>
            <a:off x="641934" y="3597500"/>
            <a:ext cx="390299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" name="Shape 12"/>
          <p:cNvSpPr txBox="1"/>
          <p:nvPr>
            <p:ph type="ctrTitle"/>
          </p:nvPr>
        </p:nvSpPr>
        <p:spPr>
          <a:xfrm>
            <a:off x="512700" y="1893300"/>
            <a:ext cx="8118599" cy="1522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512700" y="3840639"/>
            <a:ext cx="8118599" cy="7874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311700" y="1039650"/>
            <a:ext cx="8520599" cy="21062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b="1" sz="14000"/>
            </a:lvl1pPr>
            <a:lvl2pPr lvl="1" algn="ctr">
              <a:spcBef>
                <a:spcPts val="0"/>
              </a:spcBef>
              <a:buSzPct val="100000"/>
              <a:defRPr b="1" sz="14000"/>
            </a:lvl2pPr>
            <a:lvl3pPr lvl="2" algn="ctr">
              <a:spcBef>
                <a:spcPts val="0"/>
              </a:spcBef>
              <a:buSzPct val="100000"/>
              <a:defRPr b="1" sz="14000"/>
            </a:lvl3pPr>
            <a:lvl4pPr lvl="3" algn="ctr">
              <a:spcBef>
                <a:spcPts val="0"/>
              </a:spcBef>
              <a:buSzPct val="100000"/>
              <a:defRPr b="1" sz="14000"/>
            </a:lvl4pPr>
            <a:lvl5pPr lvl="4" algn="ctr">
              <a:spcBef>
                <a:spcPts val="0"/>
              </a:spcBef>
              <a:buSzPct val="100000"/>
              <a:defRPr b="1" sz="14000"/>
            </a:lvl5pPr>
            <a:lvl6pPr lvl="5" algn="ctr">
              <a:spcBef>
                <a:spcPts val="0"/>
              </a:spcBef>
              <a:buSzPct val="100000"/>
              <a:defRPr b="1" sz="14000"/>
            </a:lvl6pPr>
            <a:lvl7pPr lvl="6" algn="ctr">
              <a:spcBef>
                <a:spcPts val="0"/>
              </a:spcBef>
              <a:buSzPct val="100000"/>
              <a:defRPr b="1" sz="14000"/>
            </a:lvl7pPr>
            <a:lvl8pPr lvl="7" algn="ctr">
              <a:spcBef>
                <a:spcPts val="0"/>
              </a:spcBef>
              <a:buSzPct val="100000"/>
              <a:defRPr b="1" sz="14000"/>
            </a:lvl8pPr>
            <a:lvl9pPr lvl="8" algn="ctr">
              <a:spcBef>
                <a:spcPts val="0"/>
              </a:spcBef>
              <a:buSzPct val="100000"/>
              <a:defRPr b="1" sz="140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32284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hape 16"/>
          <p:cNvCxnSpPr/>
          <p:nvPr/>
        </p:nvCxnSpPr>
        <p:spPr>
          <a:xfrm>
            <a:off x="641934" y="3597500"/>
            <a:ext cx="390299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" name="Shape 17"/>
          <p:cNvSpPr txBox="1"/>
          <p:nvPr>
            <p:ph type="title"/>
          </p:nvPr>
        </p:nvSpPr>
        <p:spPr>
          <a:xfrm>
            <a:off x="512700" y="1893300"/>
            <a:ext cx="8118599" cy="1522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71600"/>
            <a:ext cx="8520599" cy="3397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311700" y="1171675"/>
            <a:ext cx="3999899" cy="3397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4832400" y="1171675"/>
            <a:ext cx="3999899" cy="3397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-2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686399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" name="Shape 42"/>
          <p:cNvSpPr txBox="1"/>
          <p:nvPr>
            <p:ph type="title"/>
          </p:nvPr>
        </p:nvSpPr>
        <p:spPr>
          <a:xfrm>
            <a:off x="265500" y="1382350"/>
            <a:ext cx="4045199" cy="1333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" type="subTitle"/>
          </p:nvPr>
        </p:nvSpPr>
        <p:spPr>
          <a:xfrm>
            <a:off x="265500" y="2769000"/>
            <a:ext cx="4045199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71600"/>
            <a:ext cx="8520599" cy="3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ld Standard TT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tourbuilder.withgoogle.com/" TargetMode="External"/><Relationship Id="rId4" Type="http://schemas.openxmlformats.org/officeDocument/2006/relationships/hyperlink" Target="http://www.wssd.org/Page/5470" TargetMode="External"/><Relationship Id="rId5" Type="http://schemas.openxmlformats.org/officeDocument/2006/relationships/hyperlink" Target="http://classroomcommons.blogspot.com/2013/11/historyfix-raft-writing-prompts-for.html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hyperlink" Target="mailto:brian_schultz@isdschools.org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docs.google.com/presentation/d/1f44L6NDnUL4CJz4D08zFhEC1wI7rHbs9LPOnqXUl-qY/edit?usp=sharing" TargetMode="External"/><Relationship Id="rId4" Type="http://schemas.openxmlformats.org/officeDocument/2006/relationships/hyperlink" Target="https://docs.google.com/presentation/d/11fnDeEdhaG3pT1Ff9iv7L35f49e-rezylgM_tsfcMWA/edit?usp=sharing" TargetMode="External"/><Relationship Id="rId5" Type="http://schemas.openxmlformats.org/officeDocument/2006/relationships/hyperlink" Target="https://docs.google.com/presentation/d/1uQAKYLQWvBXZBcuWvyDY-62Dy72sTW3gUmFUGjY8XSM/edit?usp=sharing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octa-journals.org/journals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x="879925" y="2400725"/>
            <a:ext cx="2642400" cy="12380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Pioneer Journal  Project</a:t>
            </a:r>
          </a:p>
        </p:txBody>
      </p:sp>
      <p:pic>
        <p:nvPicPr>
          <p:cNvPr id="60" name="Shape 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0075" y="1195625"/>
            <a:ext cx="4853524" cy="2875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311700" y="187850"/>
            <a:ext cx="8520599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 typical journal looks like this:</a:t>
            </a:r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6425" y="896297"/>
            <a:ext cx="5580625" cy="4040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4. Debrief</a:t>
            </a:r>
          </a:p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311700" y="1171600"/>
            <a:ext cx="8520599" cy="339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Capture words for 1800’s word wall.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Share great thinking by students you noticed when going around the room during work time.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Have students read aloud parts of the journal that they found interesting.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Make a connection back to the reading purpose established early in the lesson. 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Keep one journal reserved as a mentor text for the class. Have students explain a section of this text.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Synthesis- </a:t>
            </a:r>
            <a:r>
              <a:rPr lang="en" sz="2400"/>
              <a:t>“</a:t>
            </a:r>
            <a:r>
              <a:rPr i="1" lang="en" sz="2400"/>
              <a:t>the combination of ideas to form a theory or system”</a:t>
            </a:r>
          </a:p>
        </p:txBody>
      </p:sp>
      <p:graphicFrame>
        <p:nvGraphicFramePr>
          <p:cNvPr id="126" name="Shape 126"/>
          <p:cNvGraphicFramePr/>
          <p:nvPr/>
        </p:nvGraphicFramePr>
        <p:xfrm>
          <a:off x="879675" y="1353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{B27AE6D8-8CC4-4921-A1B1-6365D2EFD503}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What role did Independence play in the Westward Movement?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What was life really like really for the pioneers?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27" name="Shape 127"/>
          <p:cNvSpPr/>
          <p:nvPr/>
        </p:nvSpPr>
        <p:spPr>
          <a:xfrm rot="10800000">
            <a:off x="1046000" y="2202150"/>
            <a:ext cx="1338299" cy="983099"/>
          </a:xfrm>
          <a:prstGeom prst="trapezoid">
            <a:avLst>
              <a:gd fmla="val 25000" name="adj"/>
            </a:avLst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8" name="Shape 128"/>
          <p:cNvSpPr/>
          <p:nvPr/>
        </p:nvSpPr>
        <p:spPr>
          <a:xfrm rot="10800000">
            <a:off x="1844750" y="3346850"/>
            <a:ext cx="1338299" cy="983099"/>
          </a:xfrm>
          <a:prstGeom prst="trapezoid">
            <a:avLst>
              <a:gd fmla="val 25000" name="adj"/>
            </a:avLst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9" name="Shape 129"/>
          <p:cNvSpPr/>
          <p:nvPr/>
        </p:nvSpPr>
        <p:spPr>
          <a:xfrm rot="10800000">
            <a:off x="2752750" y="2202150"/>
            <a:ext cx="1338299" cy="983099"/>
          </a:xfrm>
          <a:prstGeom prst="trapezoid">
            <a:avLst>
              <a:gd fmla="val 25000" name="adj"/>
            </a:avLst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0" name="Shape 130"/>
          <p:cNvSpPr/>
          <p:nvPr/>
        </p:nvSpPr>
        <p:spPr>
          <a:xfrm rot="10800000">
            <a:off x="4791925" y="2202150"/>
            <a:ext cx="1338299" cy="983099"/>
          </a:xfrm>
          <a:prstGeom prst="trapezoid">
            <a:avLst>
              <a:gd fmla="val 25000" name="adj"/>
            </a:avLst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1" name="Shape 131"/>
          <p:cNvSpPr/>
          <p:nvPr/>
        </p:nvSpPr>
        <p:spPr>
          <a:xfrm rot="10800000">
            <a:off x="6548900" y="2202150"/>
            <a:ext cx="1338299" cy="983099"/>
          </a:xfrm>
          <a:prstGeom prst="trapezoid">
            <a:avLst>
              <a:gd fmla="val 25000" name="adj"/>
            </a:avLst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2" name="Shape 132"/>
          <p:cNvSpPr/>
          <p:nvPr/>
        </p:nvSpPr>
        <p:spPr>
          <a:xfrm rot="10800000">
            <a:off x="5699950" y="3346850"/>
            <a:ext cx="1338299" cy="983099"/>
          </a:xfrm>
          <a:prstGeom prst="trapezoid">
            <a:avLst>
              <a:gd fmla="val 25000" name="adj"/>
            </a:avLst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Ideas for Culminating Project</a:t>
            </a:r>
          </a:p>
        </p:txBody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311700" y="1171600"/>
            <a:ext cx="8520599" cy="339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" sz="2000"/>
              <a:t>Use </a:t>
            </a:r>
            <a:r>
              <a:rPr lang="en" sz="2000" u="sng">
                <a:solidFill>
                  <a:schemeClr val="hlink"/>
                </a:solidFill>
                <a:hlinkClick r:id="rId3"/>
              </a:rPr>
              <a:t>Google Tour Builder</a:t>
            </a:r>
            <a:r>
              <a:rPr lang="en" sz="2000"/>
              <a:t> to allow students to map out the journey of their pioneer, tagging locations with notable events or geographic features. </a:t>
            </a: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" sz="2000"/>
              <a:t>Host a l</a:t>
            </a:r>
            <a:r>
              <a:rPr lang="en" sz="2000" u="sng">
                <a:solidFill>
                  <a:schemeClr val="hlink"/>
                </a:solidFill>
                <a:hlinkClick r:id="rId4"/>
              </a:rPr>
              <a:t>iving wax museum</a:t>
            </a:r>
            <a:r>
              <a:rPr lang="en" sz="2000"/>
              <a:t> of pioneers.</a:t>
            </a: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" sz="2000"/>
              <a:t>Use a </a:t>
            </a:r>
            <a:r>
              <a:rPr lang="en" sz="2000" u="sng">
                <a:solidFill>
                  <a:schemeClr val="hlink"/>
                </a:solidFill>
                <a:hlinkClick r:id="rId5"/>
              </a:rPr>
              <a:t>RAFT Generator</a:t>
            </a:r>
            <a:r>
              <a:rPr lang="en" sz="2000"/>
              <a:t> to create interesting writing prompts- </a:t>
            </a:r>
            <a:r>
              <a:rPr i="1" lang="en" sz="2000"/>
              <a:t>write a letter home convincing your relatives to join you- or convincing them to stay put! </a:t>
            </a:r>
          </a:p>
          <a:p>
            <a:pPr indent="-355600" lvl="0" marL="457200">
              <a:spcBef>
                <a:spcPts val="0"/>
              </a:spcBef>
              <a:buSzPct val="100000"/>
            </a:pPr>
            <a:r>
              <a:rPr lang="en" sz="2000"/>
              <a:t>Compare experiences of pioneers with textbook accounts. Prepare a more vivid and interesting textbook account of the Westward Movement.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x="512700" y="1893300"/>
            <a:ext cx="8118599" cy="1522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Extensions to journal project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9425" y="1534305"/>
            <a:ext cx="6501800" cy="3171424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Shape 149"/>
          <p:cNvSpPr txBox="1"/>
          <p:nvPr>
            <p:ph type="title"/>
          </p:nvPr>
        </p:nvSpPr>
        <p:spPr>
          <a:xfrm>
            <a:off x="240025" y="130700"/>
            <a:ext cx="8520599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Take Field Trip to a location connected with this time period. Look for ways to make connections with local history.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Have students keep their own journal for an extended period of time. </a:t>
            </a:r>
          </a:p>
        </p:txBody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311700" y="1827875"/>
            <a:ext cx="8520599" cy="2740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Journaling is proven to: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Reduce Stress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Increase Goal Achievement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Benefit Personal Healing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Enhance Creativity</a:t>
            </a:r>
          </a:p>
          <a:p>
            <a:pPr lvl="0" rtl="0" algn="ctr">
              <a:spcBef>
                <a:spcPts val="0"/>
              </a:spcBef>
              <a:buNone/>
            </a:pPr>
            <a:r>
              <a:rPr i="1" lang="en"/>
              <a:t>Journaling captures your story for the future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Journaling Project </a:t>
            </a:r>
          </a:p>
        </p:txBody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311700" y="1171600"/>
            <a:ext cx="8520599" cy="339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Students will journal about their own lives for a month in class. 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Time for journaling can be built in to the beginning or end of class. 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Packet for journaling will be printed for you.</a:t>
            </a:r>
          </a:p>
          <a:p>
            <a:pPr indent="-381000" lvl="0" marL="457200">
              <a:spcBef>
                <a:spcPts val="0"/>
              </a:spcBef>
              <a:buSzPct val="100000"/>
            </a:pPr>
            <a:r>
              <a:rPr lang="en" sz="2400"/>
              <a:t>See if it is possible to send journals to a local archives. 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Questions? </a:t>
            </a:r>
          </a:p>
        </p:txBody>
      </p:sp>
      <p:sp>
        <p:nvSpPr>
          <p:cNvPr id="167" name="Shape 167"/>
          <p:cNvSpPr txBox="1"/>
          <p:nvPr>
            <p:ph idx="4294967295" type="body"/>
          </p:nvPr>
        </p:nvSpPr>
        <p:spPr>
          <a:xfrm>
            <a:off x="311700" y="1171600"/>
            <a:ext cx="8520599" cy="339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email: </a:t>
            </a:r>
            <a:r>
              <a:rPr lang="en" u="sng">
                <a:solidFill>
                  <a:schemeClr val="accent5"/>
                </a:solidFill>
                <a:hlinkClick r:id="rId3"/>
              </a:rPr>
              <a:t>brian_schultz@isdschools.org</a:t>
            </a:r>
            <a:r>
              <a:rPr lang="en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Shape 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075" y="77350"/>
            <a:ext cx="7040778" cy="498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311700" y="197375"/>
            <a:ext cx="8520599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Laying out the project- following the C3 Framework </a:t>
            </a:r>
          </a:p>
        </p:txBody>
      </p:sp>
      <p:graphicFrame>
        <p:nvGraphicFramePr>
          <p:cNvPr id="71" name="Shape 71"/>
          <p:cNvGraphicFramePr/>
          <p:nvPr/>
        </p:nvGraphicFramePr>
        <p:xfrm>
          <a:off x="215900" y="1233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{B27AE6D8-8CC4-4921-A1B1-6365D2EFD503}</a:tableStyleId>
              </a:tblPr>
              <a:tblGrid>
                <a:gridCol w="2178050"/>
                <a:gridCol w="2178050"/>
                <a:gridCol w="2178050"/>
                <a:gridCol w="2178050"/>
              </a:tblGrid>
              <a:tr h="627150">
                <a:tc gridSpan="4"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EQ- </a:t>
                      </a:r>
                      <a:r>
                        <a:rPr lang="en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How did the idea of Manifest Destiny transform the United States?</a:t>
                      </a:r>
                    </a:p>
                  </a:txBody>
                  <a:tcPr marT="91425" marB="91425" marR="91425" marL="91425">
                    <a:solidFill>
                      <a:srgbClr val="D9EAD3"/>
                    </a:solidFill>
                  </a:tcPr>
                </a:tc>
                <a:tc hMerge="1"/>
                <a:tc hMerge="1"/>
                <a:tc hMerge="1"/>
              </a:tr>
              <a:tr h="59992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Developing and Planning the Inquiry</a:t>
                      </a:r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Applying History tools and perspectives</a:t>
                      </a:r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Evaluating sources and using evidence</a:t>
                      </a:r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Communicating Conclusions</a:t>
                      </a:r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</a:tr>
              <a:tr h="17066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Establish a basic foundation of Westward expansion and what students really know about specifics from that time period. Explore questions about </a:t>
                      </a:r>
                      <a:r>
                        <a:rPr b="1" lang="en" sz="1200"/>
                        <a:t>why people migrate from one place to another</a:t>
                      </a:r>
                      <a:r>
                        <a:rPr lang="en" sz="1200"/>
                        <a:t>. 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200"/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Use </a:t>
                      </a:r>
                      <a:r>
                        <a:rPr b="1" lang="en" sz="1200"/>
                        <a:t>mini lessons</a:t>
                      </a:r>
                      <a:r>
                        <a:rPr lang="en" sz="1200"/>
                        <a:t> for teachers to use each day for background information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Students will close read a unique pioneer journal over the course of 5-10 school days. 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200"/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200"/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Students will use tools to record specific details from their journal. Teachers will need to notice struggles and questions and use these to intervene with short “teaching moments”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In small groups, students synthesize evidence they collected in preparation for a final project.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200"/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 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" sz="1200">
                          <a:highlight>
                            <a:srgbClr val="FFFF00"/>
                          </a:highlight>
                        </a:rPr>
                        <a:t>Placeholder for a culminating project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sz="1200"/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200"/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Students transfer themes of the pioneer journals to their own lives and practice journaling 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457200" y="102299"/>
            <a:ext cx="8505000" cy="868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Consider this typical lesson progression for the duration of the project:</a:t>
            </a:r>
          </a:p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457200" y="1399250"/>
            <a:ext cx="8229600" cy="3486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2400"/>
              <a:t>Mini lesson of the day: 5-10 min.</a:t>
            </a:r>
          </a:p>
          <a:p>
            <a:pPr indent="-3810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2400"/>
              <a:t>Establish a purpose for reading. What did we notice yesterday in our journals? 5 min (Interesting content, things we didn’t understand, vocabulary wall)</a:t>
            </a:r>
          </a:p>
          <a:p>
            <a:pPr indent="-381000" lvl="0" marL="457200" rtl="0">
              <a:spcBef>
                <a:spcPts val="0"/>
              </a:spcBef>
              <a:buSzPct val="100000"/>
              <a:buAutoNum type="arabicPeriod"/>
            </a:pPr>
            <a:r>
              <a:rPr b="1" lang="en" sz="2400"/>
              <a:t>Work time for reading journals: 20-25 min</a:t>
            </a:r>
          </a:p>
          <a:p>
            <a:pPr indent="-381000" lvl="0" marL="457200">
              <a:spcBef>
                <a:spcPts val="0"/>
              </a:spcBef>
              <a:buSzPct val="100000"/>
              <a:buAutoNum type="arabicPeriod"/>
            </a:pPr>
            <a:r>
              <a:rPr lang="en" sz="2400"/>
              <a:t>Debrief- whole class reflection on the day’s work: 5 min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  <a:buAutoNum type="arabicPeriod"/>
            </a:pPr>
            <a:r>
              <a:rPr lang="en"/>
              <a:t>Mini Lessons? </a:t>
            </a:r>
          </a:p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311700" y="1171600"/>
            <a:ext cx="8520599" cy="339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5-10 minutes each day</a:t>
            </a:r>
          </a:p>
          <a:p>
            <a:pPr indent="-3810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2400" u="sng">
                <a:solidFill>
                  <a:schemeClr val="hlink"/>
                </a:solidFill>
                <a:hlinkClick r:id="rId3"/>
              </a:rPr>
              <a:t>The Allure of the West: Why Go?</a:t>
            </a:r>
          </a:p>
          <a:p>
            <a:pPr indent="-3810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2400" u="sng">
                <a:solidFill>
                  <a:schemeClr val="hlink"/>
                </a:solidFill>
                <a:hlinkClick r:id="rId4"/>
              </a:rPr>
              <a:t>The Geography of Westward Expansion: Where did they go? </a:t>
            </a:r>
          </a:p>
          <a:p>
            <a:pPr indent="-3810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2400" u="sng">
                <a:solidFill>
                  <a:schemeClr val="hlink"/>
                </a:solidFill>
                <a:hlinkClick r:id="rId5"/>
              </a:rPr>
              <a:t>Independence: What did Pioneers see and do here? </a:t>
            </a:r>
          </a:p>
          <a:p>
            <a:pPr indent="-3810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2400"/>
              <a:t>The Pioneers: Who went West?</a:t>
            </a:r>
          </a:p>
          <a:p>
            <a:pPr indent="-381000" lvl="0" marL="457200">
              <a:spcBef>
                <a:spcPts val="0"/>
              </a:spcBef>
              <a:buSzPct val="100000"/>
              <a:buAutoNum type="arabicPeriod"/>
            </a:pPr>
            <a:r>
              <a:rPr lang="en" sz="2400"/>
              <a:t>Timeline: When did the Westward movement begin and end?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265500" y="353650"/>
            <a:ext cx="4045199" cy="1333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2. Establish a purpose for reading-</a:t>
            </a:r>
            <a:r>
              <a:rPr lang="en"/>
              <a:t> </a:t>
            </a:r>
          </a:p>
        </p:txBody>
      </p:sp>
      <p:sp>
        <p:nvSpPr>
          <p:cNvPr id="89" name="Shape 89"/>
          <p:cNvSpPr txBox="1"/>
          <p:nvPr>
            <p:ph idx="1" type="subTitle"/>
          </p:nvPr>
        </p:nvSpPr>
        <p:spPr>
          <a:xfrm>
            <a:off x="265500" y="1913599"/>
            <a:ext cx="4045199" cy="2200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 algn="l">
              <a:spcBef>
                <a:spcPts val="0"/>
              </a:spcBef>
              <a:buChar char="●"/>
            </a:pPr>
            <a:r>
              <a:rPr lang="en"/>
              <a:t>Look for themes mentioned in the Mini-Lesson</a:t>
            </a:r>
          </a:p>
          <a:p>
            <a:pPr indent="-228600" lvl="0" marL="457200" rtl="0" algn="l">
              <a:spcBef>
                <a:spcPts val="0"/>
              </a:spcBef>
              <a:buChar char="●"/>
            </a:pPr>
            <a:r>
              <a:rPr lang="en"/>
              <a:t>Focus on items the class struggled with previously. </a:t>
            </a:r>
          </a:p>
          <a:p>
            <a:pPr indent="-228600" lvl="0" marL="457200" rtl="0" algn="l">
              <a:spcBef>
                <a:spcPts val="0"/>
              </a:spcBef>
              <a:buChar char="●"/>
            </a:pPr>
            <a:r>
              <a:rPr lang="en"/>
              <a:t>Apply specific strategies to journals</a:t>
            </a:r>
          </a:p>
          <a:p>
            <a:pPr indent="-228600" lvl="0" marL="457200" algn="l">
              <a:spcBef>
                <a:spcPts val="0"/>
              </a:spcBef>
              <a:buChar char="●"/>
            </a:pPr>
            <a:r>
              <a:rPr lang="en"/>
              <a:t>Develop a profile of the author.</a:t>
            </a:r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7876" y="989375"/>
            <a:ext cx="4324075" cy="3125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3. Close Reading the Journals (Students)		</a:t>
            </a:r>
          </a:p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311700" y="1171600"/>
            <a:ext cx="8520599" cy="3397200"/>
          </a:xfrm>
          <a:prstGeom prst="rect">
            <a:avLst/>
          </a:prstGeom>
          <a:ln cap="flat" cmpd="sng" w="952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How will students actively read the journals?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Set goals (2-3 pages a day)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Mark up the journal as they read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Use the </a:t>
            </a:r>
            <a:r>
              <a:rPr lang="en" sz="2400">
                <a:highlight>
                  <a:srgbClr val="FFFF00"/>
                </a:highlight>
              </a:rPr>
              <a:t>finding aid template</a:t>
            </a:r>
            <a:r>
              <a:rPr lang="en" sz="2400"/>
              <a:t> to record certain details.</a:t>
            </a:r>
          </a:p>
          <a:p>
            <a:pPr indent="-381000" lvl="0" marL="457200">
              <a:spcBef>
                <a:spcPts val="0"/>
              </a:spcBef>
              <a:buSzPct val="100000"/>
            </a:pPr>
            <a:r>
              <a:rPr lang="en" sz="2400"/>
              <a:t>Record the themes of the content (purpose of the journal, emotions, kinds of details shared)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Work time support (teacher)</a:t>
            </a:r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311700" y="1171600"/>
            <a:ext cx="8520599" cy="339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Create an early 1800’s word wall- any word we don’t normally use in 2015, along with a definition.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Circulate during reading time, individually working with struggling readers. 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Write down great things students said to you or did to process this information as well as things they struggled with to use at the end of class in debrief.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Prompt students to use recording forms as they read.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235500" y="473600"/>
            <a:ext cx="8520599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Accessing the journals</a:t>
            </a:r>
          </a:p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311700" y="1171600"/>
            <a:ext cx="8520599" cy="339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Which journals?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http://www.octa-journals.org/journals</a:t>
            </a:r>
            <a:r>
              <a:rPr lang="en"/>
              <a:t> </a:t>
            </a:r>
          </a:p>
          <a:p>
            <a:pPr indent="-381000" lvl="0" marL="914400" rtl="0">
              <a:spcBef>
                <a:spcPts val="0"/>
              </a:spcBef>
              <a:buSzPct val="100000"/>
            </a:pPr>
            <a:r>
              <a:rPr lang="en" sz="2400"/>
              <a:t>Find enough journals for each student in a class to read their own. </a:t>
            </a:r>
          </a:p>
          <a:p>
            <a:pPr indent="-381000" lvl="0" marL="914400" rtl="0">
              <a:spcBef>
                <a:spcPts val="0"/>
              </a:spcBef>
              <a:buSzPct val="100000"/>
            </a:pPr>
            <a:r>
              <a:rPr lang="en" sz="2400"/>
              <a:t>Consider format- Not all resources are in a “journal format”</a:t>
            </a:r>
          </a:p>
          <a:p>
            <a:pPr indent="-381000" lvl="0" marL="914400" rtl="0">
              <a:spcBef>
                <a:spcPts val="0"/>
              </a:spcBef>
              <a:buSzPct val="100000"/>
            </a:pPr>
            <a:r>
              <a:rPr lang="en" sz="2400"/>
              <a:t>Consider engagement- is the journal interesting?</a:t>
            </a:r>
          </a:p>
          <a:p>
            <a:pPr indent="-381000" lvl="0" marL="914400">
              <a:spcBef>
                <a:spcPts val="0"/>
              </a:spcBef>
              <a:buSzPct val="100000"/>
            </a:pPr>
            <a:r>
              <a:rPr lang="en" sz="2400"/>
              <a:t>Consider length and reading level- can students read with support?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